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embeddedFontLst>
    <p:embeddedFont>
      <p:font typeface="Asap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Asap-bold.fntdata"/><Relationship Id="rId10" Type="http://schemas.openxmlformats.org/officeDocument/2006/relationships/slide" Target="slides/slide4.xml"/><Relationship Id="rId32" Type="http://schemas.openxmlformats.org/officeDocument/2006/relationships/font" Target="fonts/Asap-regular.fntdata"/><Relationship Id="rId13" Type="http://schemas.openxmlformats.org/officeDocument/2006/relationships/slide" Target="slides/slide7.xml"/><Relationship Id="rId35" Type="http://schemas.openxmlformats.org/officeDocument/2006/relationships/font" Target="fonts/Asap-boldItalic.fntdata"/><Relationship Id="rId12" Type="http://schemas.openxmlformats.org/officeDocument/2006/relationships/slide" Target="slides/slide6.xml"/><Relationship Id="rId34" Type="http://schemas.openxmlformats.org/officeDocument/2006/relationships/font" Target="fonts/Asap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fab553bf04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fab553bf04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ab553bf04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ab553bf04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ab553bf04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fab553bf04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ab553bf04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fab553bf04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fab553bf04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fab553bf04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Erwähnen, dass bei Angular in der Dokumentation fast ausschließlich Componenten Tests erwähnt werden.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Man kann aber sehr viel mittels Unit Tests abdecken, wenns man richtig macht und die Architektur das hergibt.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Außerdem wird das vermittelnde Wissen für Kompontentests benötigt.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Comp. sind dann eher Angular-lastig wohingehen Unit für alles zutrifft.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Unit Test nur eine Klasse, Funktion, Service oder Komponente. Ohne Rendern oder DI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Problems with the definitions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fab553bf04_0_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fab553bf04_0_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fab553bf04_0_5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fab553bf04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ab553bf04_0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ab553bf04_0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fab553bf04_0_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fab553bf04_0_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fab553bf04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fab553bf04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fab553bf04_0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fab553bf04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fab553bf04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fab553bf04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fab553bf04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fab553bf04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fab553bf04_0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fab553bf04_0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fab553bf04_0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fab553bf04_0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fab553bf04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fab553bf04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fab553bf04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fab553bf04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When you don't want to use testing at all or are looking for a fast impact, go with E2E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Nx -&gt; better tooling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fab553bf04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fab553bf04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ab553bf04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ab553bf04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ab553bf04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ab553bf04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ab553bf04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ab553bf04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Lunch Break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Solution Branch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Introduce the project and main goal a little bit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ab553bf04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ab553bf04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ab553bf04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fab553bf04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ab553bf04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fab553bf04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fab553bf04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fab553bf04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None/>
              <a:defRPr sz="4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b="1" sz="2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62" name="Google Shape;62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123025" y="0"/>
            <a:ext cx="50209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5349400" y="292975"/>
            <a:ext cx="3573900" cy="14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32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79" y="0"/>
            <a:ext cx="914004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0"/>
          <p:cNvSpPr txBox="1"/>
          <p:nvPr>
            <p:ph type="title"/>
          </p:nvPr>
        </p:nvSpPr>
        <p:spPr>
          <a:xfrm>
            <a:off x="388950" y="553675"/>
            <a:ext cx="38484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sap"/>
              <a:buNone/>
              <a:defRPr sz="28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sap"/>
              <a:buChar char="●"/>
              <a:defRPr sz="1800"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●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sap"/>
              <a:buChar char="○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sap"/>
              <a:buChar char="■"/>
              <a:defRPr>
                <a:solidFill>
                  <a:schemeClr val="dk2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0.png"/><Relationship Id="rId7" Type="http://schemas.openxmlformats.org/officeDocument/2006/relationships/image" Target="../media/image1.png"/><Relationship Id="rId8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Relationship Id="rId5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Relationship Id="rId4" Type="http://schemas.openxmlformats.org/officeDocument/2006/relationships/hyperlink" Target="https://angulararchitects.io/workshops" TargetMode="External"/><Relationship Id="rId5" Type="http://schemas.openxmlformats.org/officeDocument/2006/relationships/image" Target="../media/image2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 txBox="1"/>
          <p:nvPr>
            <p:ph type="ctrTitle"/>
          </p:nvPr>
        </p:nvSpPr>
        <p:spPr>
          <a:xfrm>
            <a:off x="3043100" y="10304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 Testing Workshop</a:t>
            </a:r>
            <a:endParaRPr/>
          </a:p>
        </p:txBody>
      </p:sp>
      <p:sp>
        <p:nvSpPr>
          <p:cNvPr id="104" name="Google Shape;104;p25"/>
          <p:cNvSpPr txBox="1"/>
          <p:nvPr>
            <p:ph idx="1" type="subTitle"/>
          </p:nvPr>
        </p:nvSpPr>
        <p:spPr>
          <a:xfrm>
            <a:off x="3043100" y="2957925"/>
            <a:ext cx="60747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1 - Introduction</a:t>
            </a:r>
            <a:endParaRPr sz="23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pic>
        <p:nvPicPr>
          <p:cNvPr id="105" name="Google Shape;10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5829" y="3924987"/>
            <a:ext cx="973100" cy="973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7914" y="3988889"/>
            <a:ext cx="845300" cy="845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8264" y="3834795"/>
            <a:ext cx="792675" cy="115348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8" name="Google Shape;108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73673" y="3972590"/>
            <a:ext cx="877875" cy="87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8102" y="3884863"/>
            <a:ext cx="845300" cy="105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06425" y="4278638"/>
            <a:ext cx="1226625" cy="26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65" name="Google Shape;165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Day 1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Introduction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Asynchronity &amp; Mocking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RxJs Marbles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Component &amp; Integration Tests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/>
              <a:t>Basics: TestBed</a:t>
            </a:r>
            <a:endParaRPr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-GB"/>
              <a:t>Advanced</a:t>
            </a:r>
            <a:endParaRPr/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en-GB"/>
              <a:t>Mocking Components</a:t>
            </a:r>
            <a:endParaRPr/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en-GB"/>
              <a:t>Test Setup</a:t>
            </a:r>
            <a:endParaRPr/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</a:pPr>
            <a:r>
              <a:rPr lang="en-GB"/>
              <a:t>Harnesses</a:t>
            </a:r>
            <a:endParaRPr/>
          </a:p>
        </p:txBody>
      </p:sp>
      <p:sp>
        <p:nvSpPr>
          <p:cNvPr id="166" name="Google Shape;166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Day 2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Testing Strategies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End-to-End Tests</a:t>
            </a:r>
            <a:endParaRPr/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Basic</a:t>
            </a:r>
            <a:endParaRPr/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/>
              <a:t>Advanced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Visual Regression</a:t>
            </a:r>
            <a:endParaRPr/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Storybook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5"/>
          <p:cNvSpPr txBox="1"/>
          <p:nvPr/>
        </p:nvSpPr>
        <p:spPr>
          <a:xfrm>
            <a:off x="849463" y="956163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Asap"/>
                <a:ea typeface="Asap"/>
                <a:cs typeface="Asap"/>
                <a:sym typeface="Asap"/>
              </a:rPr>
              <a:t>State-Driven Tests</a:t>
            </a:r>
            <a:endParaRPr b="1"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2" name="Google Shape;172;p35"/>
          <p:cNvSpPr txBox="1"/>
          <p:nvPr/>
        </p:nvSpPr>
        <p:spPr>
          <a:xfrm>
            <a:off x="1001863" y="2099163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Asap"/>
                <a:ea typeface="Asap"/>
                <a:cs typeface="Asap"/>
                <a:sym typeface="Asap"/>
              </a:rPr>
              <a:t>Behaviour-Driven Tests</a:t>
            </a:r>
            <a:endParaRPr b="1"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3" name="Google Shape;173;p35"/>
          <p:cNvSpPr txBox="1"/>
          <p:nvPr/>
        </p:nvSpPr>
        <p:spPr>
          <a:xfrm>
            <a:off x="1784488" y="3177488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Asap"/>
                <a:ea typeface="Asap"/>
                <a:cs typeface="Asap"/>
                <a:sym typeface="Asap"/>
              </a:rPr>
              <a:t>Solitary Tests</a:t>
            </a:r>
            <a:endParaRPr b="1"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4" name="Google Shape;174;p35"/>
          <p:cNvSpPr txBox="1"/>
          <p:nvPr/>
        </p:nvSpPr>
        <p:spPr>
          <a:xfrm>
            <a:off x="3641863" y="1676788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Asap"/>
                <a:ea typeface="Asap"/>
                <a:cs typeface="Asap"/>
                <a:sym typeface="Asap"/>
              </a:rPr>
              <a:t>Sociable Tests</a:t>
            </a:r>
            <a:endParaRPr b="1"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5" name="Google Shape;175;p35"/>
          <p:cNvSpPr txBox="1"/>
          <p:nvPr/>
        </p:nvSpPr>
        <p:spPr>
          <a:xfrm>
            <a:off x="4758313" y="2856238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Asap"/>
                <a:ea typeface="Asap"/>
                <a:cs typeface="Asap"/>
                <a:sym typeface="Asap"/>
              </a:rPr>
              <a:t>Component Tests</a:t>
            </a:r>
            <a:endParaRPr b="1"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6" name="Google Shape;176;p35"/>
          <p:cNvSpPr txBox="1"/>
          <p:nvPr/>
        </p:nvSpPr>
        <p:spPr>
          <a:xfrm>
            <a:off x="5502138" y="555963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Asap"/>
                <a:ea typeface="Asap"/>
                <a:cs typeface="Asap"/>
                <a:sym typeface="Asap"/>
              </a:rPr>
              <a:t>Integration Tests</a:t>
            </a:r>
            <a:endParaRPr b="1"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7" name="Google Shape;177;p35"/>
          <p:cNvSpPr txBox="1"/>
          <p:nvPr/>
        </p:nvSpPr>
        <p:spPr>
          <a:xfrm>
            <a:off x="4161413" y="3810663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Asap"/>
                <a:ea typeface="Asap"/>
                <a:cs typeface="Asap"/>
                <a:sym typeface="Asap"/>
              </a:rPr>
              <a:t>Unit Tests</a:t>
            </a:r>
            <a:endParaRPr b="1"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8" name="Google Shape;178;p35"/>
          <p:cNvSpPr txBox="1"/>
          <p:nvPr/>
        </p:nvSpPr>
        <p:spPr>
          <a:xfrm>
            <a:off x="5384338" y="2207313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Asap"/>
                <a:ea typeface="Asap"/>
                <a:cs typeface="Asap"/>
                <a:sym typeface="Asap"/>
              </a:rPr>
              <a:t>Isolated Tests</a:t>
            </a:r>
            <a:endParaRPr b="1" sz="1700"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179" name="Google Shape;179;p35"/>
          <p:cNvSpPr txBox="1"/>
          <p:nvPr/>
        </p:nvSpPr>
        <p:spPr>
          <a:xfrm>
            <a:off x="902263" y="4187338"/>
            <a:ext cx="279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Asap"/>
                <a:ea typeface="Asap"/>
                <a:cs typeface="Asap"/>
                <a:sym typeface="Asap"/>
              </a:rPr>
              <a:t>Integrated Tests</a:t>
            </a:r>
            <a:endParaRPr b="1" sz="1700"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375" y="152400"/>
            <a:ext cx="661325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37"/>
          <p:cNvGrpSpPr/>
          <p:nvPr/>
        </p:nvGrpSpPr>
        <p:grpSpPr>
          <a:xfrm>
            <a:off x="1312250" y="444600"/>
            <a:ext cx="6519500" cy="4343400"/>
            <a:chOff x="1312250" y="444600"/>
            <a:chExt cx="6519500" cy="4343400"/>
          </a:xfrm>
        </p:grpSpPr>
        <p:sp>
          <p:nvSpPr>
            <p:cNvPr id="190" name="Google Shape;190;p37"/>
            <p:cNvSpPr/>
            <p:nvPr/>
          </p:nvSpPr>
          <p:spPr>
            <a:xfrm>
              <a:off x="2330800" y="444600"/>
              <a:ext cx="5500950" cy="4341475"/>
            </a:xfrm>
            <a:prstGeom prst="flowChartExtract">
              <a:avLst/>
            </a:prstGeom>
            <a:solidFill>
              <a:srgbClr val="3D85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7"/>
            <p:cNvSpPr/>
            <p:nvPr/>
          </p:nvSpPr>
          <p:spPr>
            <a:xfrm>
              <a:off x="1312250" y="3348000"/>
              <a:ext cx="3042000" cy="144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/>
                <a:t>Unit Tests</a:t>
              </a:r>
              <a:endParaRPr sz="2000"/>
            </a:p>
          </p:txBody>
        </p:sp>
        <p:sp>
          <p:nvSpPr>
            <p:cNvPr id="192" name="Google Shape;192;p37"/>
            <p:cNvSpPr/>
            <p:nvPr/>
          </p:nvSpPr>
          <p:spPr>
            <a:xfrm>
              <a:off x="1312250" y="1900800"/>
              <a:ext cx="3042300" cy="144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/>
                <a:t>Integration &amp;</a:t>
              </a:r>
              <a:endParaRPr sz="20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/>
                <a:t>Component Tests</a:t>
              </a:r>
              <a:endParaRPr sz="1800"/>
            </a:p>
          </p:txBody>
        </p:sp>
        <p:sp>
          <p:nvSpPr>
            <p:cNvPr id="193" name="Google Shape;193;p37"/>
            <p:cNvSpPr/>
            <p:nvPr/>
          </p:nvSpPr>
          <p:spPr>
            <a:xfrm>
              <a:off x="1312250" y="460800"/>
              <a:ext cx="3042000" cy="144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2000"/>
                <a:t>End-to-End (E2E) Tests</a:t>
              </a:r>
              <a:endParaRPr sz="2000"/>
            </a:p>
          </p:txBody>
        </p:sp>
        <p:cxnSp>
          <p:nvCxnSpPr>
            <p:cNvPr id="194" name="Google Shape;194;p37"/>
            <p:cNvCxnSpPr/>
            <p:nvPr/>
          </p:nvCxnSpPr>
          <p:spPr>
            <a:xfrm>
              <a:off x="1345525" y="1898400"/>
              <a:ext cx="4651200" cy="0"/>
            </a:xfrm>
            <a:prstGeom prst="straightConnector1">
              <a:avLst/>
            </a:prstGeom>
            <a:noFill/>
            <a:ln cap="flat" cmpd="sng" w="9525">
              <a:solidFill>
                <a:srgbClr val="1C458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5" name="Google Shape;195;p37"/>
            <p:cNvCxnSpPr/>
            <p:nvPr/>
          </p:nvCxnSpPr>
          <p:spPr>
            <a:xfrm flipH="1" rot="10800000">
              <a:off x="1344875" y="3347875"/>
              <a:ext cx="5572800" cy="5400"/>
            </a:xfrm>
            <a:prstGeom prst="straightConnector1">
              <a:avLst/>
            </a:prstGeom>
            <a:noFill/>
            <a:ln cap="flat" cmpd="sng" w="9525">
              <a:solidFill>
                <a:srgbClr val="1C458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8"/>
          <p:cNvSpPr/>
          <p:nvPr/>
        </p:nvSpPr>
        <p:spPr>
          <a:xfrm>
            <a:off x="3621100" y="1960463"/>
            <a:ext cx="1709400" cy="3117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9"/>
          <p:cNvSpPr/>
          <p:nvPr/>
        </p:nvSpPr>
        <p:spPr>
          <a:xfrm>
            <a:off x="3621100" y="2272188"/>
            <a:ext cx="1709400" cy="2082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4671" y="2942075"/>
            <a:ext cx="742249" cy="7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9"/>
          <p:cNvSpPr/>
          <p:nvPr/>
        </p:nvSpPr>
        <p:spPr>
          <a:xfrm>
            <a:off x="3621100" y="1960463"/>
            <a:ext cx="1709400" cy="3117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0"/>
          <p:cNvSpPr/>
          <p:nvPr/>
        </p:nvSpPr>
        <p:spPr>
          <a:xfrm>
            <a:off x="3621100" y="3313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40"/>
          <p:cNvSpPr/>
          <p:nvPr/>
        </p:nvSpPr>
        <p:spPr>
          <a:xfrm>
            <a:off x="3621100" y="2272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975" y="2358838"/>
            <a:ext cx="867651" cy="86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671" y="3462538"/>
            <a:ext cx="742249" cy="7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40"/>
          <p:cNvSpPr/>
          <p:nvPr/>
        </p:nvSpPr>
        <p:spPr>
          <a:xfrm>
            <a:off x="3621100" y="1960463"/>
            <a:ext cx="1709400" cy="3117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1"/>
          <p:cNvSpPr/>
          <p:nvPr/>
        </p:nvSpPr>
        <p:spPr>
          <a:xfrm>
            <a:off x="3621100" y="3313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41"/>
          <p:cNvSpPr/>
          <p:nvPr/>
        </p:nvSpPr>
        <p:spPr>
          <a:xfrm>
            <a:off x="3621100" y="2272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975" y="2358838"/>
            <a:ext cx="867651" cy="86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671" y="3462538"/>
            <a:ext cx="742249" cy="7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41"/>
          <p:cNvSpPr/>
          <p:nvPr/>
        </p:nvSpPr>
        <p:spPr>
          <a:xfrm>
            <a:off x="3621100" y="1960463"/>
            <a:ext cx="1709400" cy="3117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26" name="Google Shape;226;p41"/>
          <p:cNvSpPr/>
          <p:nvPr/>
        </p:nvSpPr>
        <p:spPr>
          <a:xfrm>
            <a:off x="2595050" y="43902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27" name="Google Shape;227;p41"/>
          <p:cNvSpPr/>
          <p:nvPr/>
        </p:nvSpPr>
        <p:spPr>
          <a:xfrm>
            <a:off x="2397650" y="308115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28" name="Google Shape;228;p41"/>
          <p:cNvSpPr/>
          <p:nvPr/>
        </p:nvSpPr>
        <p:spPr>
          <a:xfrm>
            <a:off x="1581825" y="3707138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29" name="Google Shape;229;p41"/>
          <p:cNvCxnSpPr>
            <a:stCxn id="221" idx="1"/>
            <a:endCxn id="227" idx="3"/>
          </p:cNvCxnSpPr>
          <p:nvPr/>
        </p:nvCxnSpPr>
        <p:spPr>
          <a:xfrm rot="10800000">
            <a:off x="3322600" y="3320063"/>
            <a:ext cx="298500" cy="51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0" name="Google Shape;230;p41"/>
          <p:cNvCxnSpPr>
            <a:stCxn id="221" idx="1"/>
            <a:endCxn id="228" idx="3"/>
          </p:cNvCxnSpPr>
          <p:nvPr/>
        </p:nvCxnSpPr>
        <p:spPr>
          <a:xfrm flipH="1">
            <a:off x="2506600" y="3833663"/>
            <a:ext cx="1114500" cy="1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1" name="Google Shape;231;p41"/>
          <p:cNvCxnSpPr>
            <a:stCxn id="221" idx="1"/>
            <a:endCxn id="226" idx="0"/>
          </p:cNvCxnSpPr>
          <p:nvPr/>
        </p:nvCxnSpPr>
        <p:spPr>
          <a:xfrm flipH="1">
            <a:off x="3057400" y="3833663"/>
            <a:ext cx="563700" cy="55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2"/>
          <p:cNvSpPr/>
          <p:nvPr/>
        </p:nvSpPr>
        <p:spPr>
          <a:xfrm>
            <a:off x="3621100" y="3313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2"/>
          <p:cNvSpPr/>
          <p:nvPr/>
        </p:nvSpPr>
        <p:spPr>
          <a:xfrm>
            <a:off x="3621100" y="2272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8" name="Google Shape;23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975" y="2358838"/>
            <a:ext cx="867651" cy="86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671" y="3462538"/>
            <a:ext cx="742249" cy="7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2"/>
          <p:cNvSpPr/>
          <p:nvPr/>
        </p:nvSpPr>
        <p:spPr>
          <a:xfrm>
            <a:off x="3621100" y="1960463"/>
            <a:ext cx="1709400" cy="3117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1" name="Google Shape;241;p42"/>
          <p:cNvSpPr/>
          <p:nvPr/>
        </p:nvSpPr>
        <p:spPr>
          <a:xfrm>
            <a:off x="2595050" y="43902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2" name="Google Shape;242;p42"/>
          <p:cNvSpPr/>
          <p:nvPr/>
        </p:nvSpPr>
        <p:spPr>
          <a:xfrm>
            <a:off x="2397650" y="308115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43" name="Google Shape;243;p42"/>
          <p:cNvSpPr/>
          <p:nvPr/>
        </p:nvSpPr>
        <p:spPr>
          <a:xfrm>
            <a:off x="1581825" y="3707138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44" name="Google Shape;244;p42"/>
          <p:cNvCxnSpPr>
            <a:stCxn id="236" idx="1"/>
            <a:endCxn id="242" idx="3"/>
          </p:cNvCxnSpPr>
          <p:nvPr/>
        </p:nvCxnSpPr>
        <p:spPr>
          <a:xfrm rot="10800000">
            <a:off x="3322600" y="3320063"/>
            <a:ext cx="298500" cy="51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5" name="Google Shape;245;p42"/>
          <p:cNvCxnSpPr>
            <a:stCxn id="236" idx="1"/>
            <a:endCxn id="243" idx="3"/>
          </p:cNvCxnSpPr>
          <p:nvPr/>
        </p:nvCxnSpPr>
        <p:spPr>
          <a:xfrm flipH="1">
            <a:off x="2506600" y="3833663"/>
            <a:ext cx="1114500" cy="1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6" name="Google Shape;246;p42"/>
          <p:cNvCxnSpPr>
            <a:stCxn id="236" idx="1"/>
            <a:endCxn id="241" idx="0"/>
          </p:cNvCxnSpPr>
          <p:nvPr/>
        </p:nvCxnSpPr>
        <p:spPr>
          <a:xfrm flipH="1">
            <a:off x="3057400" y="3833663"/>
            <a:ext cx="563700" cy="55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7" name="Google Shape;247;p42"/>
          <p:cNvSpPr/>
          <p:nvPr/>
        </p:nvSpPr>
        <p:spPr>
          <a:xfrm>
            <a:off x="6392825" y="1741713"/>
            <a:ext cx="1143900" cy="4779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Directive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48" name="Google Shape;248;p42"/>
          <p:cNvCxnSpPr>
            <a:stCxn id="237" idx="3"/>
            <a:endCxn id="247" idx="1"/>
          </p:cNvCxnSpPr>
          <p:nvPr/>
        </p:nvCxnSpPr>
        <p:spPr>
          <a:xfrm flipH="1" rot="10800000">
            <a:off x="5330500" y="1980563"/>
            <a:ext cx="10623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42"/>
          <p:cNvCxnSpPr>
            <a:stCxn id="237" idx="3"/>
            <a:endCxn id="250" idx="1"/>
          </p:cNvCxnSpPr>
          <p:nvPr/>
        </p:nvCxnSpPr>
        <p:spPr>
          <a:xfrm>
            <a:off x="5330500" y="2792663"/>
            <a:ext cx="1089900" cy="12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0" name="Google Shape;250;p42"/>
          <p:cNvSpPr/>
          <p:nvPr/>
        </p:nvSpPr>
        <p:spPr>
          <a:xfrm>
            <a:off x="6420525" y="2679413"/>
            <a:ext cx="1143900" cy="4779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/>
          <p:nvPr/>
        </p:nvSpPr>
        <p:spPr>
          <a:xfrm>
            <a:off x="3621100" y="3313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43"/>
          <p:cNvSpPr/>
          <p:nvPr/>
        </p:nvSpPr>
        <p:spPr>
          <a:xfrm>
            <a:off x="3621100" y="2272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7" name="Google Shape;25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975" y="2358838"/>
            <a:ext cx="867651" cy="86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671" y="3462538"/>
            <a:ext cx="742249" cy="7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43"/>
          <p:cNvSpPr/>
          <p:nvPr/>
        </p:nvSpPr>
        <p:spPr>
          <a:xfrm>
            <a:off x="3621100" y="1960463"/>
            <a:ext cx="1709400" cy="3117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60" name="Google Shape;260;p43"/>
          <p:cNvSpPr/>
          <p:nvPr/>
        </p:nvSpPr>
        <p:spPr>
          <a:xfrm>
            <a:off x="2595050" y="43902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61" name="Google Shape;261;p43"/>
          <p:cNvSpPr/>
          <p:nvPr/>
        </p:nvSpPr>
        <p:spPr>
          <a:xfrm>
            <a:off x="2397650" y="308115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62" name="Google Shape;262;p43"/>
          <p:cNvSpPr/>
          <p:nvPr/>
        </p:nvSpPr>
        <p:spPr>
          <a:xfrm>
            <a:off x="1581825" y="3707138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63" name="Google Shape;263;p43"/>
          <p:cNvCxnSpPr>
            <a:stCxn id="255" idx="1"/>
            <a:endCxn id="261" idx="3"/>
          </p:cNvCxnSpPr>
          <p:nvPr/>
        </p:nvCxnSpPr>
        <p:spPr>
          <a:xfrm rot="10800000">
            <a:off x="3322600" y="3320063"/>
            <a:ext cx="298500" cy="51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43"/>
          <p:cNvCxnSpPr>
            <a:stCxn id="255" idx="1"/>
            <a:endCxn id="262" idx="3"/>
          </p:cNvCxnSpPr>
          <p:nvPr/>
        </p:nvCxnSpPr>
        <p:spPr>
          <a:xfrm flipH="1">
            <a:off x="2506600" y="3833663"/>
            <a:ext cx="1114500" cy="1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5" name="Google Shape;265;p43"/>
          <p:cNvCxnSpPr>
            <a:stCxn id="255" idx="1"/>
            <a:endCxn id="260" idx="0"/>
          </p:cNvCxnSpPr>
          <p:nvPr/>
        </p:nvCxnSpPr>
        <p:spPr>
          <a:xfrm flipH="1">
            <a:off x="3057400" y="3833663"/>
            <a:ext cx="563700" cy="55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6" name="Google Shape;266;p43"/>
          <p:cNvSpPr/>
          <p:nvPr/>
        </p:nvSpPr>
        <p:spPr>
          <a:xfrm>
            <a:off x="6392825" y="1741713"/>
            <a:ext cx="1143900" cy="4779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Directive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67" name="Google Shape;267;p43"/>
          <p:cNvCxnSpPr>
            <a:stCxn id="256" idx="3"/>
            <a:endCxn id="266" idx="1"/>
          </p:cNvCxnSpPr>
          <p:nvPr/>
        </p:nvCxnSpPr>
        <p:spPr>
          <a:xfrm flipH="1" rot="10800000">
            <a:off x="5330500" y="1980563"/>
            <a:ext cx="10623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8" name="Google Shape;268;p43"/>
          <p:cNvCxnSpPr>
            <a:stCxn id="256" idx="3"/>
            <a:endCxn id="269" idx="1"/>
          </p:cNvCxnSpPr>
          <p:nvPr/>
        </p:nvCxnSpPr>
        <p:spPr>
          <a:xfrm>
            <a:off x="5330500" y="2792663"/>
            <a:ext cx="1089900" cy="12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0" name="Google Shape;270;p43"/>
          <p:cNvSpPr/>
          <p:nvPr/>
        </p:nvSpPr>
        <p:spPr>
          <a:xfrm>
            <a:off x="6252950" y="349140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69" name="Google Shape;269;p43"/>
          <p:cNvSpPr/>
          <p:nvPr/>
        </p:nvSpPr>
        <p:spPr>
          <a:xfrm>
            <a:off x="6420525" y="2679413"/>
            <a:ext cx="1143900" cy="4779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71" name="Google Shape;271;p43"/>
          <p:cNvSpPr/>
          <p:nvPr/>
        </p:nvSpPr>
        <p:spPr>
          <a:xfrm>
            <a:off x="7374350" y="3439550"/>
            <a:ext cx="1143900" cy="4779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Pipe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72" name="Google Shape;272;p43"/>
          <p:cNvCxnSpPr>
            <a:stCxn id="269" idx="2"/>
            <a:endCxn id="270" idx="0"/>
          </p:cNvCxnSpPr>
          <p:nvPr/>
        </p:nvCxnSpPr>
        <p:spPr>
          <a:xfrm flipH="1">
            <a:off x="6715275" y="3157313"/>
            <a:ext cx="277200" cy="33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43"/>
          <p:cNvCxnSpPr>
            <a:stCxn id="269" idx="2"/>
            <a:endCxn id="271" idx="0"/>
          </p:cNvCxnSpPr>
          <p:nvPr/>
        </p:nvCxnSpPr>
        <p:spPr>
          <a:xfrm>
            <a:off x="6992475" y="3157313"/>
            <a:ext cx="953700" cy="28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4" name="Google Shape;274;p43"/>
          <p:cNvSpPr/>
          <p:nvPr/>
        </p:nvSpPr>
        <p:spPr>
          <a:xfrm>
            <a:off x="625750" y="29617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75" name="Google Shape;275;p43"/>
          <p:cNvCxnSpPr>
            <a:stCxn id="262" idx="0"/>
            <a:endCxn id="274" idx="3"/>
          </p:cNvCxnSpPr>
          <p:nvPr/>
        </p:nvCxnSpPr>
        <p:spPr>
          <a:xfrm rot="10800000">
            <a:off x="1550775" y="3200738"/>
            <a:ext cx="49350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6" name="Google Shape;276;p43"/>
          <p:cNvCxnSpPr>
            <a:stCxn id="261" idx="1"/>
            <a:endCxn id="274" idx="3"/>
          </p:cNvCxnSpPr>
          <p:nvPr/>
        </p:nvCxnSpPr>
        <p:spPr>
          <a:xfrm rot="10800000">
            <a:off x="1550750" y="3200700"/>
            <a:ext cx="846900" cy="11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/>
          <p:nvPr>
            <p:ph type="ctrTitle"/>
          </p:nvPr>
        </p:nvSpPr>
        <p:spPr>
          <a:xfrm>
            <a:off x="3043100" y="1716225"/>
            <a:ext cx="5789100" cy="147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Angular Testing Workshop</a:t>
            </a:r>
            <a:endParaRPr/>
          </a:p>
        </p:txBody>
      </p:sp>
      <p:sp>
        <p:nvSpPr>
          <p:cNvPr id="116" name="Google Shape;116;p26"/>
          <p:cNvSpPr txBox="1"/>
          <p:nvPr>
            <p:ph idx="1" type="subTitle"/>
          </p:nvPr>
        </p:nvSpPr>
        <p:spPr>
          <a:xfrm>
            <a:off x="3043100" y="3186525"/>
            <a:ext cx="5720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1 - Introduction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4"/>
          <p:cNvSpPr/>
          <p:nvPr/>
        </p:nvSpPr>
        <p:spPr>
          <a:xfrm>
            <a:off x="3621100" y="3313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4"/>
          <p:cNvSpPr/>
          <p:nvPr/>
        </p:nvSpPr>
        <p:spPr>
          <a:xfrm>
            <a:off x="3621100" y="2272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4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4041975" y="2358838"/>
            <a:ext cx="867651" cy="86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671" y="3462538"/>
            <a:ext cx="742249" cy="7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44"/>
          <p:cNvSpPr/>
          <p:nvPr/>
        </p:nvSpPr>
        <p:spPr>
          <a:xfrm>
            <a:off x="3621100" y="1960463"/>
            <a:ext cx="1709400" cy="3117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86" name="Google Shape;286;p44"/>
          <p:cNvSpPr/>
          <p:nvPr/>
        </p:nvSpPr>
        <p:spPr>
          <a:xfrm>
            <a:off x="2595050" y="43902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87" name="Google Shape;287;p44"/>
          <p:cNvSpPr/>
          <p:nvPr/>
        </p:nvSpPr>
        <p:spPr>
          <a:xfrm>
            <a:off x="2397650" y="308115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88" name="Google Shape;288;p44"/>
          <p:cNvSpPr/>
          <p:nvPr/>
        </p:nvSpPr>
        <p:spPr>
          <a:xfrm>
            <a:off x="1581825" y="3707138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89" name="Google Shape;289;p44"/>
          <p:cNvCxnSpPr>
            <a:stCxn id="281" idx="1"/>
            <a:endCxn id="287" idx="3"/>
          </p:cNvCxnSpPr>
          <p:nvPr/>
        </p:nvCxnSpPr>
        <p:spPr>
          <a:xfrm rot="10800000">
            <a:off x="3322600" y="3320063"/>
            <a:ext cx="298500" cy="5136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44"/>
          <p:cNvCxnSpPr>
            <a:stCxn id="281" idx="1"/>
            <a:endCxn id="288" idx="3"/>
          </p:cNvCxnSpPr>
          <p:nvPr/>
        </p:nvCxnSpPr>
        <p:spPr>
          <a:xfrm flipH="1">
            <a:off x="2506600" y="3833663"/>
            <a:ext cx="1114500" cy="112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1" name="Google Shape;291;p44"/>
          <p:cNvCxnSpPr>
            <a:stCxn id="281" idx="1"/>
            <a:endCxn id="286" idx="0"/>
          </p:cNvCxnSpPr>
          <p:nvPr/>
        </p:nvCxnSpPr>
        <p:spPr>
          <a:xfrm flipH="1">
            <a:off x="3057400" y="3833663"/>
            <a:ext cx="563700" cy="556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2" name="Google Shape;292;p44"/>
          <p:cNvSpPr/>
          <p:nvPr/>
        </p:nvSpPr>
        <p:spPr>
          <a:xfrm>
            <a:off x="6392825" y="1741713"/>
            <a:ext cx="1143900" cy="4779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Directive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93" name="Google Shape;293;p44"/>
          <p:cNvCxnSpPr>
            <a:stCxn id="282" idx="3"/>
            <a:endCxn id="292" idx="1"/>
          </p:cNvCxnSpPr>
          <p:nvPr/>
        </p:nvCxnSpPr>
        <p:spPr>
          <a:xfrm flipH="1" rot="10800000">
            <a:off x="5330500" y="1980563"/>
            <a:ext cx="1062300" cy="8121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4" name="Google Shape;294;p44"/>
          <p:cNvCxnSpPr>
            <a:stCxn id="282" idx="3"/>
            <a:endCxn id="295" idx="1"/>
          </p:cNvCxnSpPr>
          <p:nvPr/>
        </p:nvCxnSpPr>
        <p:spPr>
          <a:xfrm>
            <a:off x="5330500" y="2792663"/>
            <a:ext cx="1089900" cy="125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6" name="Google Shape;296;p44"/>
          <p:cNvSpPr/>
          <p:nvPr/>
        </p:nvSpPr>
        <p:spPr>
          <a:xfrm>
            <a:off x="6252950" y="349140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95" name="Google Shape;295;p44"/>
          <p:cNvSpPr/>
          <p:nvPr/>
        </p:nvSpPr>
        <p:spPr>
          <a:xfrm>
            <a:off x="6420525" y="2679413"/>
            <a:ext cx="1143900" cy="4779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297" name="Google Shape;297;p44"/>
          <p:cNvSpPr/>
          <p:nvPr/>
        </p:nvSpPr>
        <p:spPr>
          <a:xfrm>
            <a:off x="7374350" y="3439550"/>
            <a:ext cx="1143900" cy="4779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Pipe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298" name="Google Shape;298;p44"/>
          <p:cNvCxnSpPr>
            <a:stCxn id="295" idx="2"/>
            <a:endCxn id="296" idx="0"/>
          </p:cNvCxnSpPr>
          <p:nvPr/>
        </p:nvCxnSpPr>
        <p:spPr>
          <a:xfrm flipH="1">
            <a:off x="6715275" y="3157313"/>
            <a:ext cx="277200" cy="3342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9" name="Google Shape;299;p44"/>
          <p:cNvCxnSpPr>
            <a:stCxn id="295" idx="2"/>
            <a:endCxn id="297" idx="0"/>
          </p:cNvCxnSpPr>
          <p:nvPr/>
        </p:nvCxnSpPr>
        <p:spPr>
          <a:xfrm>
            <a:off x="6992475" y="3157313"/>
            <a:ext cx="953700" cy="282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0" name="Google Shape;300;p44"/>
          <p:cNvSpPr/>
          <p:nvPr/>
        </p:nvSpPr>
        <p:spPr>
          <a:xfrm>
            <a:off x="625750" y="29617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01" name="Google Shape;301;p44"/>
          <p:cNvCxnSpPr>
            <a:stCxn id="288" idx="0"/>
            <a:endCxn id="300" idx="3"/>
          </p:cNvCxnSpPr>
          <p:nvPr/>
        </p:nvCxnSpPr>
        <p:spPr>
          <a:xfrm rot="10800000">
            <a:off x="1550775" y="3200738"/>
            <a:ext cx="493500" cy="5064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2" name="Google Shape;302;p44"/>
          <p:cNvCxnSpPr>
            <a:stCxn id="287" idx="1"/>
            <a:endCxn id="300" idx="3"/>
          </p:cNvCxnSpPr>
          <p:nvPr/>
        </p:nvCxnSpPr>
        <p:spPr>
          <a:xfrm rot="10800000">
            <a:off x="1550750" y="3200700"/>
            <a:ext cx="846900" cy="1194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03" name="Google Shape;303;p44"/>
          <p:cNvGrpSpPr/>
          <p:nvPr/>
        </p:nvGrpSpPr>
        <p:grpSpPr>
          <a:xfrm>
            <a:off x="3892550" y="275337"/>
            <a:ext cx="1166497" cy="1391296"/>
            <a:chOff x="5158159" y="2206766"/>
            <a:chExt cx="1902000" cy="2175600"/>
          </a:xfrm>
        </p:grpSpPr>
        <p:pic>
          <p:nvPicPr>
            <p:cNvPr id="304" name="Google Shape;304;p4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5" name="Google Shape;305;p44"/>
            <p:cNvSpPr/>
            <p:nvPr/>
          </p:nvSpPr>
          <p:spPr>
            <a:xfrm>
              <a:off x="5158159" y="2206766"/>
              <a:ext cx="1902000" cy="217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06" name="Google Shape;306;p44"/>
          <p:cNvCxnSpPr>
            <a:stCxn id="305" idx="2"/>
            <a:endCxn id="285" idx="0"/>
          </p:cNvCxnSpPr>
          <p:nvPr/>
        </p:nvCxnSpPr>
        <p:spPr>
          <a:xfrm>
            <a:off x="4475798" y="1666633"/>
            <a:ext cx="0" cy="2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7" name="Google Shape;307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Unit Test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5"/>
          <p:cNvSpPr/>
          <p:nvPr/>
        </p:nvSpPr>
        <p:spPr>
          <a:xfrm>
            <a:off x="3621100" y="3313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45"/>
          <p:cNvSpPr/>
          <p:nvPr/>
        </p:nvSpPr>
        <p:spPr>
          <a:xfrm>
            <a:off x="3621100" y="2272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4" name="Google Shape;31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975" y="2358838"/>
            <a:ext cx="867651" cy="86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671" y="3462538"/>
            <a:ext cx="742249" cy="7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45"/>
          <p:cNvSpPr/>
          <p:nvPr/>
        </p:nvSpPr>
        <p:spPr>
          <a:xfrm>
            <a:off x="3621100" y="1960463"/>
            <a:ext cx="1709400" cy="3117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17" name="Google Shape;317;p45"/>
          <p:cNvSpPr/>
          <p:nvPr/>
        </p:nvSpPr>
        <p:spPr>
          <a:xfrm>
            <a:off x="2595050" y="43902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18" name="Google Shape;318;p45"/>
          <p:cNvSpPr/>
          <p:nvPr/>
        </p:nvSpPr>
        <p:spPr>
          <a:xfrm>
            <a:off x="2397650" y="308115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19" name="Google Shape;319;p45"/>
          <p:cNvSpPr/>
          <p:nvPr/>
        </p:nvSpPr>
        <p:spPr>
          <a:xfrm>
            <a:off x="1581825" y="3707138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20" name="Google Shape;320;p45"/>
          <p:cNvCxnSpPr>
            <a:stCxn id="312" idx="1"/>
            <a:endCxn id="318" idx="3"/>
          </p:cNvCxnSpPr>
          <p:nvPr/>
        </p:nvCxnSpPr>
        <p:spPr>
          <a:xfrm rot="10800000">
            <a:off x="3322600" y="3320063"/>
            <a:ext cx="298500" cy="5136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1" name="Google Shape;321;p45"/>
          <p:cNvCxnSpPr>
            <a:stCxn id="312" idx="1"/>
            <a:endCxn id="319" idx="3"/>
          </p:cNvCxnSpPr>
          <p:nvPr/>
        </p:nvCxnSpPr>
        <p:spPr>
          <a:xfrm flipH="1">
            <a:off x="2506600" y="3833663"/>
            <a:ext cx="1114500" cy="112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2" name="Google Shape;322;p45"/>
          <p:cNvCxnSpPr>
            <a:stCxn id="312" idx="1"/>
            <a:endCxn id="317" idx="0"/>
          </p:cNvCxnSpPr>
          <p:nvPr/>
        </p:nvCxnSpPr>
        <p:spPr>
          <a:xfrm flipH="1">
            <a:off x="3057400" y="3833663"/>
            <a:ext cx="563700" cy="5565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3" name="Google Shape;323;p45"/>
          <p:cNvSpPr/>
          <p:nvPr/>
        </p:nvSpPr>
        <p:spPr>
          <a:xfrm>
            <a:off x="6392825" y="1741713"/>
            <a:ext cx="1143900" cy="4779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Directive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24" name="Google Shape;324;p45"/>
          <p:cNvCxnSpPr>
            <a:stCxn id="313" idx="3"/>
            <a:endCxn id="323" idx="1"/>
          </p:cNvCxnSpPr>
          <p:nvPr/>
        </p:nvCxnSpPr>
        <p:spPr>
          <a:xfrm flipH="1" rot="10800000">
            <a:off x="5330500" y="1980563"/>
            <a:ext cx="1062300" cy="8121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5" name="Google Shape;325;p45"/>
          <p:cNvCxnSpPr>
            <a:stCxn id="313" idx="3"/>
            <a:endCxn id="326" idx="1"/>
          </p:cNvCxnSpPr>
          <p:nvPr/>
        </p:nvCxnSpPr>
        <p:spPr>
          <a:xfrm>
            <a:off x="5330500" y="2792663"/>
            <a:ext cx="1089900" cy="125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27" name="Google Shape;327;p45"/>
          <p:cNvSpPr/>
          <p:nvPr/>
        </p:nvSpPr>
        <p:spPr>
          <a:xfrm>
            <a:off x="6252950" y="349140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26" name="Google Shape;326;p45"/>
          <p:cNvSpPr/>
          <p:nvPr/>
        </p:nvSpPr>
        <p:spPr>
          <a:xfrm>
            <a:off x="6420525" y="2679413"/>
            <a:ext cx="1143900" cy="4779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28" name="Google Shape;328;p45"/>
          <p:cNvSpPr/>
          <p:nvPr/>
        </p:nvSpPr>
        <p:spPr>
          <a:xfrm>
            <a:off x="7374350" y="3439550"/>
            <a:ext cx="1143900" cy="4779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Pipe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29" name="Google Shape;329;p45"/>
          <p:cNvCxnSpPr>
            <a:stCxn id="326" idx="2"/>
            <a:endCxn id="327" idx="0"/>
          </p:cNvCxnSpPr>
          <p:nvPr/>
        </p:nvCxnSpPr>
        <p:spPr>
          <a:xfrm flipH="1">
            <a:off x="6715275" y="3157313"/>
            <a:ext cx="277200" cy="3342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0" name="Google Shape;330;p45"/>
          <p:cNvCxnSpPr>
            <a:stCxn id="326" idx="2"/>
            <a:endCxn id="328" idx="0"/>
          </p:cNvCxnSpPr>
          <p:nvPr/>
        </p:nvCxnSpPr>
        <p:spPr>
          <a:xfrm>
            <a:off x="6992475" y="3157313"/>
            <a:ext cx="953700" cy="2823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1" name="Google Shape;331;p45"/>
          <p:cNvSpPr/>
          <p:nvPr/>
        </p:nvSpPr>
        <p:spPr>
          <a:xfrm>
            <a:off x="625750" y="29617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32" name="Google Shape;332;p45"/>
          <p:cNvCxnSpPr>
            <a:stCxn id="319" idx="0"/>
            <a:endCxn id="331" idx="3"/>
          </p:cNvCxnSpPr>
          <p:nvPr/>
        </p:nvCxnSpPr>
        <p:spPr>
          <a:xfrm rot="10800000">
            <a:off x="1550775" y="3200738"/>
            <a:ext cx="493500" cy="5064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33" name="Google Shape;333;p45"/>
          <p:cNvCxnSpPr>
            <a:stCxn id="318" idx="1"/>
            <a:endCxn id="331" idx="3"/>
          </p:cNvCxnSpPr>
          <p:nvPr/>
        </p:nvCxnSpPr>
        <p:spPr>
          <a:xfrm rot="10800000">
            <a:off x="1550750" y="3200700"/>
            <a:ext cx="846900" cy="1194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34" name="Google Shape;334;p45"/>
          <p:cNvGrpSpPr/>
          <p:nvPr/>
        </p:nvGrpSpPr>
        <p:grpSpPr>
          <a:xfrm>
            <a:off x="3892550" y="275337"/>
            <a:ext cx="1166497" cy="1391296"/>
            <a:chOff x="5158159" y="2206766"/>
            <a:chExt cx="1902000" cy="2175600"/>
          </a:xfrm>
        </p:grpSpPr>
        <p:pic>
          <p:nvPicPr>
            <p:cNvPr id="335" name="Google Shape;335;p4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" name="Google Shape;336;p45"/>
            <p:cNvSpPr/>
            <p:nvPr/>
          </p:nvSpPr>
          <p:spPr>
            <a:xfrm>
              <a:off x="5158159" y="2206766"/>
              <a:ext cx="1902000" cy="217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37" name="Google Shape;337;p45"/>
          <p:cNvCxnSpPr>
            <a:stCxn id="336" idx="2"/>
            <a:endCxn id="316" idx="0"/>
          </p:cNvCxnSpPr>
          <p:nvPr/>
        </p:nvCxnSpPr>
        <p:spPr>
          <a:xfrm>
            <a:off x="4475798" y="1666633"/>
            <a:ext cx="0" cy="2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38" name="Google Shape;33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~Component </a:t>
            </a:r>
            <a:r>
              <a:rPr lang="en-GB"/>
              <a:t>Test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6"/>
          <p:cNvSpPr/>
          <p:nvPr/>
        </p:nvSpPr>
        <p:spPr>
          <a:xfrm>
            <a:off x="3621100" y="3313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46"/>
          <p:cNvSpPr/>
          <p:nvPr/>
        </p:nvSpPr>
        <p:spPr>
          <a:xfrm>
            <a:off x="3621100" y="2272163"/>
            <a:ext cx="1709400" cy="1041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5" name="Google Shape;34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975" y="2358838"/>
            <a:ext cx="867651" cy="86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4671" y="3462538"/>
            <a:ext cx="742249" cy="742249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46"/>
          <p:cNvSpPr/>
          <p:nvPr/>
        </p:nvSpPr>
        <p:spPr>
          <a:xfrm>
            <a:off x="3621100" y="1960463"/>
            <a:ext cx="1709400" cy="3117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48" name="Google Shape;348;p46"/>
          <p:cNvSpPr/>
          <p:nvPr/>
        </p:nvSpPr>
        <p:spPr>
          <a:xfrm>
            <a:off x="2595050" y="43902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49" name="Google Shape;349;p46"/>
          <p:cNvSpPr/>
          <p:nvPr/>
        </p:nvSpPr>
        <p:spPr>
          <a:xfrm>
            <a:off x="2397650" y="308115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50" name="Google Shape;350;p46"/>
          <p:cNvSpPr/>
          <p:nvPr/>
        </p:nvSpPr>
        <p:spPr>
          <a:xfrm>
            <a:off x="1581825" y="3707138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51" name="Google Shape;351;p46"/>
          <p:cNvCxnSpPr>
            <a:stCxn id="343" idx="1"/>
            <a:endCxn id="349" idx="3"/>
          </p:cNvCxnSpPr>
          <p:nvPr/>
        </p:nvCxnSpPr>
        <p:spPr>
          <a:xfrm rot="10800000">
            <a:off x="3322600" y="3320063"/>
            <a:ext cx="298500" cy="51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2" name="Google Shape;352;p46"/>
          <p:cNvCxnSpPr>
            <a:stCxn id="343" idx="1"/>
            <a:endCxn id="350" idx="3"/>
          </p:cNvCxnSpPr>
          <p:nvPr/>
        </p:nvCxnSpPr>
        <p:spPr>
          <a:xfrm flipH="1">
            <a:off x="2506600" y="3833663"/>
            <a:ext cx="1114500" cy="11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3" name="Google Shape;353;p46"/>
          <p:cNvCxnSpPr>
            <a:stCxn id="343" idx="1"/>
            <a:endCxn id="348" idx="0"/>
          </p:cNvCxnSpPr>
          <p:nvPr/>
        </p:nvCxnSpPr>
        <p:spPr>
          <a:xfrm flipH="1">
            <a:off x="3057400" y="3833663"/>
            <a:ext cx="563700" cy="556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4" name="Google Shape;354;p46"/>
          <p:cNvSpPr/>
          <p:nvPr/>
        </p:nvSpPr>
        <p:spPr>
          <a:xfrm>
            <a:off x="6392825" y="1741713"/>
            <a:ext cx="1143900" cy="4779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Directive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55" name="Google Shape;355;p46"/>
          <p:cNvCxnSpPr>
            <a:stCxn id="344" idx="3"/>
            <a:endCxn id="354" idx="1"/>
          </p:cNvCxnSpPr>
          <p:nvPr/>
        </p:nvCxnSpPr>
        <p:spPr>
          <a:xfrm flipH="1" rot="10800000">
            <a:off x="5330500" y="1980563"/>
            <a:ext cx="1062300" cy="81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6" name="Google Shape;356;p46"/>
          <p:cNvCxnSpPr>
            <a:stCxn id="344" idx="3"/>
            <a:endCxn id="357" idx="1"/>
          </p:cNvCxnSpPr>
          <p:nvPr/>
        </p:nvCxnSpPr>
        <p:spPr>
          <a:xfrm>
            <a:off x="5330500" y="2792663"/>
            <a:ext cx="1089900" cy="12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8" name="Google Shape;358;p46"/>
          <p:cNvSpPr/>
          <p:nvPr/>
        </p:nvSpPr>
        <p:spPr>
          <a:xfrm>
            <a:off x="6252950" y="3491400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57" name="Google Shape;357;p46"/>
          <p:cNvSpPr/>
          <p:nvPr/>
        </p:nvSpPr>
        <p:spPr>
          <a:xfrm>
            <a:off x="6420525" y="2679413"/>
            <a:ext cx="1143900" cy="4779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Component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sp>
        <p:nvSpPr>
          <p:cNvPr id="359" name="Google Shape;359;p46"/>
          <p:cNvSpPr/>
          <p:nvPr/>
        </p:nvSpPr>
        <p:spPr>
          <a:xfrm>
            <a:off x="7374350" y="3439550"/>
            <a:ext cx="1143900" cy="477900"/>
          </a:xfrm>
          <a:prstGeom prst="rect">
            <a:avLst/>
          </a:prstGeom>
          <a:solidFill>
            <a:srgbClr val="3D85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Pipe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60" name="Google Shape;360;p46"/>
          <p:cNvCxnSpPr>
            <a:stCxn id="357" idx="2"/>
            <a:endCxn id="358" idx="0"/>
          </p:cNvCxnSpPr>
          <p:nvPr/>
        </p:nvCxnSpPr>
        <p:spPr>
          <a:xfrm flipH="1">
            <a:off x="6715275" y="3157313"/>
            <a:ext cx="277200" cy="33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1" name="Google Shape;361;p46"/>
          <p:cNvCxnSpPr>
            <a:stCxn id="357" idx="2"/>
            <a:endCxn id="359" idx="0"/>
          </p:cNvCxnSpPr>
          <p:nvPr/>
        </p:nvCxnSpPr>
        <p:spPr>
          <a:xfrm>
            <a:off x="6992475" y="3157313"/>
            <a:ext cx="953700" cy="28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2" name="Google Shape;362;p46"/>
          <p:cNvSpPr/>
          <p:nvPr/>
        </p:nvSpPr>
        <p:spPr>
          <a:xfrm>
            <a:off x="625750" y="2961763"/>
            <a:ext cx="924900" cy="477900"/>
          </a:xfrm>
          <a:prstGeom prst="roundRect">
            <a:avLst>
              <a:gd fmla="val 16667" name="adj"/>
            </a:avLst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Asap"/>
                <a:ea typeface="Asap"/>
                <a:cs typeface="Asap"/>
                <a:sym typeface="Asap"/>
              </a:rPr>
              <a:t>Service</a:t>
            </a:r>
            <a:endParaRPr>
              <a:solidFill>
                <a:schemeClr val="lt1"/>
              </a:solidFill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63" name="Google Shape;363;p46"/>
          <p:cNvCxnSpPr>
            <a:stCxn id="350" idx="0"/>
            <a:endCxn id="362" idx="3"/>
          </p:cNvCxnSpPr>
          <p:nvPr/>
        </p:nvCxnSpPr>
        <p:spPr>
          <a:xfrm rot="10800000">
            <a:off x="1550775" y="3200738"/>
            <a:ext cx="493500" cy="50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4" name="Google Shape;364;p46"/>
          <p:cNvCxnSpPr>
            <a:stCxn id="349" idx="1"/>
            <a:endCxn id="362" idx="3"/>
          </p:cNvCxnSpPr>
          <p:nvPr/>
        </p:nvCxnSpPr>
        <p:spPr>
          <a:xfrm rot="10800000">
            <a:off x="1550750" y="3200700"/>
            <a:ext cx="846900" cy="119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65" name="Google Shape;365;p46"/>
          <p:cNvGrpSpPr/>
          <p:nvPr/>
        </p:nvGrpSpPr>
        <p:grpSpPr>
          <a:xfrm>
            <a:off x="3892550" y="275337"/>
            <a:ext cx="1166497" cy="1391296"/>
            <a:chOff x="5158159" y="2206766"/>
            <a:chExt cx="1902000" cy="2175600"/>
          </a:xfrm>
        </p:grpSpPr>
        <p:pic>
          <p:nvPicPr>
            <p:cNvPr id="366" name="Google Shape;366;p4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319125" y="2728325"/>
              <a:ext cx="1580301" cy="15803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7" name="Google Shape;367;p46"/>
            <p:cNvSpPr/>
            <p:nvPr/>
          </p:nvSpPr>
          <p:spPr>
            <a:xfrm>
              <a:off x="5158159" y="2206766"/>
              <a:ext cx="1902000" cy="217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68" name="Google Shape;368;p46"/>
          <p:cNvCxnSpPr>
            <a:stCxn id="367" idx="2"/>
            <a:endCxn id="347" idx="0"/>
          </p:cNvCxnSpPr>
          <p:nvPr/>
        </p:nvCxnSpPr>
        <p:spPr>
          <a:xfrm>
            <a:off x="4475798" y="1666633"/>
            <a:ext cx="0" cy="29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9" name="Google Shape;369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Integration </a:t>
            </a:r>
            <a:r>
              <a:rPr lang="en-GB"/>
              <a:t>Test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"Official" Version</a:t>
            </a:r>
            <a:endParaRPr/>
          </a:p>
        </p:txBody>
      </p:sp>
      <p:sp>
        <p:nvSpPr>
          <p:cNvPr id="375" name="Google Shape;375;p47"/>
          <p:cNvSpPr/>
          <p:nvPr/>
        </p:nvSpPr>
        <p:spPr>
          <a:xfrm>
            <a:off x="1872742" y="1422434"/>
            <a:ext cx="4262136" cy="3363775"/>
          </a:xfrm>
          <a:prstGeom prst="flowChartExtract">
            <a:avLst/>
          </a:prstGeom>
          <a:solidFill>
            <a:srgbClr val="3D85C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7"/>
          <p:cNvSpPr/>
          <p:nvPr/>
        </p:nvSpPr>
        <p:spPr>
          <a:xfrm>
            <a:off x="1083570" y="3671989"/>
            <a:ext cx="23568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Unit Tests</a:t>
            </a:r>
            <a:endParaRPr sz="1600"/>
          </a:p>
        </p:txBody>
      </p:sp>
      <p:sp>
        <p:nvSpPr>
          <p:cNvPr id="377" name="Google Shape;377;p47"/>
          <p:cNvSpPr/>
          <p:nvPr/>
        </p:nvSpPr>
        <p:spPr>
          <a:xfrm>
            <a:off x="1083570" y="2550698"/>
            <a:ext cx="2357100" cy="11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Integration &amp;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Component Tests</a:t>
            </a:r>
            <a:endParaRPr sz="1600"/>
          </a:p>
        </p:txBody>
      </p:sp>
      <p:sp>
        <p:nvSpPr>
          <p:cNvPr id="378" name="Google Shape;378;p47"/>
          <p:cNvSpPr/>
          <p:nvPr/>
        </p:nvSpPr>
        <p:spPr>
          <a:xfrm>
            <a:off x="1083570" y="1434986"/>
            <a:ext cx="23568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End-to-End (E2E) Tests</a:t>
            </a:r>
            <a:endParaRPr sz="1600"/>
          </a:p>
        </p:txBody>
      </p:sp>
      <p:sp>
        <p:nvSpPr>
          <p:cNvPr id="379" name="Google Shape;379;p47"/>
          <p:cNvSpPr/>
          <p:nvPr/>
        </p:nvSpPr>
        <p:spPr>
          <a:xfrm flipH="1" rot="10800000">
            <a:off x="6268475" y="1621150"/>
            <a:ext cx="2282400" cy="823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0" name="Google Shape;380;p47"/>
          <p:cNvCxnSpPr/>
          <p:nvPr/>
        </p:nvCxnSpPr>
        <p:spPr>
          <a:xfrm flipH="1" rot="10800000">
            <a:off x="1109351" y="2547339"/>
            <a:ext cx="7560000" cy="1500"/>
          </a:xfrm>
          <a:prstGeom prst="straightConnector1">
            <a:avLst/>
          </a:prstGeom>
          <a:noFill/>
          <a:ln cap="flat" cmpd="sng" w="9525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47"/>
          <p:cNvCxnSpPr/>
          <p:nvPr/>
        </p:nvCxnSpPr>
        <p:spPr>
          <a:xfrm flipH="1" rot="10800000">
            <a:off x="1108848" y="3671876"/>
            <a:ext cx="7560000" cy="4200"/>
          </a:xfrm>
          <a:prstGeom prst="straightConnector1">
            <a:avLst/>
          </a:prstGeom>
          <a:noFill/>
          <a:ln cap="flat" cmpd="sng" w="9525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82" name="Google Shape;382;p47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6422550" y="1810333"/>
            <a:ext cx="1974251" cy="445134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47"/>
          <p:cNvSpPr/>
          <p:nvPr/>
        </p:nvSpPr>
        <p:spPr>
          <a:xfrm>
            <a:off x="6268475" y="2644775"/>
            <a:ext cx="2282400" cy="2071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4" name="Google Shape;38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22538" y="3228687"/>
            <a:ext cx="1974250" cy="54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11773" y="3854175"/>
            <a:ext cx="1195800" cy="2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47"/>
          <p:cNvSpPr txBox="1"/>
          <p:nvPr/>
        </p:nvSpPr>
        <p:spPr>
          <a:xfrm>
            <a:off x="6422525" y="1125425"/>
            <a:ext cx="197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latin typeface="Asap"/>
                <a:ea typeface="Asap"/>
                <a:cs typeface="Asap"/>
                <a:sym typeface="Asap"/>
              </a:rPr>
              <a:t>Deprecated since Angular 12</a:t>
            </a:r>
            <a:endParaRPr b="1" sz="1000">
              <a:latin typeface="Asap"/>
              <a:ea typeface="Asap"/>
              <a:cs typeface="Asap"/>
              <a:sym typeface="Asap"/>
            </a:endParaRPr>
          </a:p>
        </p:txBody>
      </p:sp>
      <p:cxnSp>
        <p:nvCxnSpPr>
          <p:cNvPr id="387" name="Google Shape;387;p47"/>
          <p:cNvCxnSpPr>
            <a:stCxn id="386" idx="2"/>
            <a:endCxn id="379" idx="2"/>
          </p:cNvCxnSpPr>
          <p:nvPr/>
        </p:nvCxnSpPr>
        <p:spPr>
          <a:xfrm>
            <a:off x="7409675" y="1464125"/>
            <a:ext cx="0" cy="15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"Better" Version</a:t>
            </a:r>
            <a:endParaRPr/>
          </a:p>
        </p:txBody>
      </p:sp>
      <p:sp>
        <p:nvSpPr>
          <p:cNvPr id="393" name="Google Shape;393;p48"/>
          <p:cNvSpPr/>
          <p:nvPr/>
        </p:nvSpPr>
        <p:spPr>
          <a:xfrm>
            <a:off x="1872742" y="1422434"/>
            <a:ext cx="4262136" cy="3363775"/>
          </a:xfrm>
          <a:prstGeom prst="flowChartExtract">
            <a:avLst/>
          </a:prstGeom>
          <a:solidFill>
            <a:srgbClr val="3D85C6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8"/>
          <p:cNvSpPr/>
          <p:nvPr/>
        </p:nvSpPr>
        <p:spPr>
          <a:xfrm>
            <a:off x="1083570" y="3671989"/>
            <a:ext cx="23568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Unit Tests</a:t>
            </a:r>
            <a:endParaRPr sz="1600"/>
          </a:p>
        </p:txBody>
      </p:sp>
      <p:sp>
        <p:nvSpPr>
          <p:cNvPr id="395" name="Google Shape;395;p48"/>
          <p:cNvSpPr/>
          <p:nvPr/>
        </p:nvSpPr>
        <p:spPr>
          <a:xfrm>
            <a:off x="1083570" y="2550698"/>
            <a:ext cx="2357100" cy="112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Integration &amp;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Component Tests</a:t>
            </a:r>
            <a:endParaRPr sz="1600"/>
          </a:p>
        </p:txBody>
      </p:sp>
      <p:sp>
        <p:nvSpPr>
          <p:cNvPr id="396" name="Google Shape;396;p48"/>
          <p:cNvSpPr/>
          <p:nvPr/>
        </p:nvSpPr>
        <p:spPr>
          <a:xfrm>
            <a:off x="1083570" y="1434986"/>
            <a:ext cx="23568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End-to-End (E2E) Tests</a:t>
            </a:r>
            <a:endParaRPr sz="1600"/>
          </a:p>
        </p:txBody>
      </p:sp>
      <p:cxnSp>
        <p:nvCxnSpPr>
          <p:cNvPr id="397" name="Google Shape;397;p48"/>
          <p:cNvCxnSpPr/>
          <p:nvPr/>
        </p:nvCxnSpPr>
        <p:spPr>
          <a:xfrm flipH="1" rot="10800000">
            <a:off x="1109351" y="2547339"/>
            <a:ext cx="7560000" cy="1500"/>
          </a:xfrm>
          <a:prstGeom prst="straightConnector1">
            <a:avLst/>
          </a:prstGeom>
          <a:noFill/>
          <a:ln cap="flat" cmpd="sng" w="9525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48"/>
          <p:cNvCxnSpPr/>
          <p:nvPr/>
        </p:nvCxnSpPr>
        <p:spPr>
          <a:xfrm flipH="1" rot="10800000">
            <a:off x="1108848" y="3671876"/>
            <a:ext cx="7560000" cy="4200"/>
          </a:xfrm>
          <a:prstGeom prst="straightConnector1">
            <a:avLst/>
          </a:prstGeom>
          <a:noFill/>
          <a:ln cap="flat" cmpd="sng" w="9525">
            <a:solidFill>
              <a:srgbClr val="1C458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9" name="Google Shape;399;p48"/>
          <p:cNvSpPr/>
          <p:nvPr/>
        </p:nvSpPr>
        <p:spPr>
          <a:xfrm>
            <a:off x="6268475" y="3418200"/>
            <a:ext cx="2282400" cy="1340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8"/>
          <p:cNvSpPr/>
          <p:nvPr/>
        </p:nvSpPr>
        <p:spPr>
          <a:xfrm flipH="1" rot="10800000">
            <a:off x="6268475" y="1620825"/>
            <a:ext cx="2282400" cy="11391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1" name="Google Shape;40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7330" y="1918243"/>
            <a:ext cx="1624687" cy="54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4475" y="3543050"/>
            <a:ext cx="1090400" cy="1090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03" name="Google Shape;403;p48"/>
          <p:cNvCxnSpPr>
            <a:stCxn id="400" idx="0"/>
          </p:cNvCxnSpPr>
          <p:nvPr/>
        </p:nvCxnSpPr>
        <p:spPr>
          <a:xfrm flipH="1">
            <a:off x="7407275" y="2759925"/>
            <a:ext cx="2400" cy="19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404" name="Google Shape;404;p48"/>
          <p:cNvCxnSpPr/>
          <p:nvPr/>
        </p:nvCxnSpPr>
        <p:spPr>
          <a:xfrm flipH="1" rot="10800000">
            <a:off x="7408475" y="3215900"/>
            <a:ext cx="2400" cy="199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405" name="Google Shape;405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8238" y="411750"/>
            <a:ext cx="1027525" cy="63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5013" y="152400"/>
            <a:ext cx="591396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Me</a:t>
            </a:r>
            <a:endParaRPr/>
          </a:p>
        </p:txBody>
      </p:sp>
      <p:sp>
        <p:nvSpPr>
          <p:cNvPr id="122" name="Google Shape;122;p27"/>
          <p:cNvSpPr txBox="1"/>
          <p:nvPr>
            <p:ph idx="1" type="body"/>
          </p:nvPr>
        </p:nvSpPr>
        <p:spPr>
          <a:xfrm>
            <a:off x="2256200" y="1358675"/>
            <a:ext cx="4222200" cy="19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Rainer Hahnekamp</a:t>
            </a:r>
            <a:br>
              <a:rPr lang="en-GB">
                <a:solidFill>
                  <a:schemeClr val="dk1"/>
                </a:solidFill>
              </a:rPr>
            </a:br>
            <a:r>
              <a:rPr b="1" lang="en-GB">
                <a:solidFill>
                  <a:srgbClr val="C00000"/>
                </a:solidFill>
              </a:rPr>
              <a:t>ANGULAR</a:t>
            </a:r>
            <a:r>
              <a:rPr b="1" lang="en-GB">
                <a:solidFill>
                  <a:schemeClr val="dk1"/>
                </a:solidFill>
              </a:rPr>
              <a:t>architects.io</a:t>
            </a:r>
            <a:endParaRPr b="1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Trainings and Consultancy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&gt; 20 Years Experience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7"/>
          <p:cNvSpPr txBox="1"/>
          <p:nvPr/>
        </p:nvSpPr>
        <p:spPr>
          <a:xfrm>
            <a:off x="834650" y="4358575"/>
            <a:ext cx="280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"/>
                <a:ea typeface="Asap"/>
                <a:cs typeface="Asap"/>
                <a:sym typeface="Asap"/>
              </a:rPr>
              <a:t>@RainerHahnekamp</a:t>
            </a:r>
            <a:endParaRPr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124" name="Google Shape;12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258625"/>
            <a:ext cx="590550" cy="60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7"/>
          <p:cNvSpPr txBox="1"/>
          <p:nvPr/>
        </p:nvSpPr>
        <p:spPr>
          <a:xfrm>
            <a:off x="5702975" y="1499875"/>
            <a:ext cx="3261600" cy="17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https://angulararchitects.io/workshops</a:t>
            </a:r>
            <a:endParaRPr sz="1500" u="sng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Asap"/>
              <a:ea typeface="Asap"/>
              <a:cs typeface="Asap"/>
              <a:sym typeface="Asap"/>
            </a:endParaRPr>
          </a:p>
        </p:txBody>
      </p:sp>
      <p:pic>
        <p:nvPicPr>
          <p:cNvPr id="126" name="Google Shape;12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450" y="1682700"/>
            <a:ext cx="1349150" cy="134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	</a:t>
            </a:r>
            <a:endParaRPr/>
          </a:p>
        </p:txBody>
      </p:sp>
      <p:sp>
        <p:nvSpPr>
          <p:cNvPr id="132" name="Google Shape;13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Cover major testing technologies and techniques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Know when to use them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Try them out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Didactics</a:t>
            </a:r>
            <a:endParaRPr/>
          </a:p>
        </p:txBody>
      </p:sp>
      <p:sp>
        <p:nvSpPr>
          <p:cNvPr id="138" name="Google Shape;138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Theory (Slides) &amp; Live Coding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Exercises á 40 minutes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Discussion of Solutions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GB">
                <a:solidFill>
                  <a:schemeClr val="dk1"/>
                </a:solidFill>
              </a:rPr>
              <a:t>Your Input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Organisational</a:t>
            </a:r>
            <a:endParaRPr/>
          </a:p>
        </p:txBody>
      </p:sp>
      <p:sp>
        <p:nvSpPr>
          <p:cNvPr id="144" name="Google Shape;14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4 Units per Day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15 minutes breaks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 hour lunch break from 12.00 - 13.00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5988" y="135738"/>
            <a:ext cx="4872026" cy="487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125" y="152400"/>
            <a:ext cx="735574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>
            <p:ph type="title"/>
          </p:nvPr>
        </p:nvSpPr>
        <p:spPr>
          <a:xfrm>
            <a:off x="388950" y="553675"/>
            <a:ext cx="3848400" cy="11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Round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AngularArchitect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